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10"/>
  </p:notesMasterIdLst>
  <p:sldIdLst>
    <p:sldId id="257" r:id="rId3"/>
    <p:sldId id="261" r:id="rId4"/>
    <p:sldId id="262" r:id="rId5"/>
    <p:sldId id="264" r:id="rId6"/>
    <p:sldId id="263" r:id="rId7"/>
    <p:sldId id="266" r:id="rId8"/>
    <p:sldId id="265" r:id="rId9"/>
  </p:sldIdLst>
  <p:sldSz cx="9144000" cy="5143500" type="screen16x9"/>
  <p:notesSz cx="6858000" cy="9144000"/>
  <p:embeddedFontLst>
    <p:embeddedFont>
      <p:font typeface="Dosis" panose="02010600030101010101" charset="0"/>
      <p:regular r:id="rId11"/>
      <p:bold r:id="rId12"/>
    </p:embeddedFont>
    <p:embeddedFont>
      <p:font typeface="Roboto" panose="02010600030101010101" charset="0"/>
      <p:regular r:id="rId13"/>
      <p:bold r:id="rId14"/>
      <p:italic r:id="rId15"/>
      <p:boldItalic r:id="rId16"/>
    </p:embeddedFont>
    <p:embeddedFont>
      <p:font typeface="Roboto Black" panose="02010600030101010101" charset="0"/>
      <p:bold r:id="rId17"/>
      <p:boldItalic r:id="rId18"/>
    </p:embeddedFont>
    <p:embeddedFont>
      <p:font typeface="Roboto Thin" panose="02010600030101010101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2" y="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6001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308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896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79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30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 Parker’s Marketing Funnels</a:t>
            </a:r>
            <a:endParaRPr sz="4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Tony Liu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4/25/2019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What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Columns Do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es the Table Have?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Table have 3 columns: question, user_id, and response.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374694235"/>
              </p:ext>
            </p:extLst>
          </p:nvPr>
        </p:nvGraphicFramePr>
        <p:xfrm>
          <a:off x="177975" y="3189000"/>
          <a:ext cx="4920900" cy="17587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>
                          <a:solidFill>
                            <a:srgbClr val="FFFFFF"/>
                          </a:solidFill>
                        </a:rPr>
                        <a:t>column1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>
                          <a:solidFill>
                            <a:srgbClr val="FFFFFF"/>
                          </a:solidFill>
                        </a:rPr>
                        <a:t>column2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FFFFFF"/>
                          </a:solidFill>
                        </a:rPr>
                        <a:t>column3</a:t>
                      </a:r>
                      <a:endParaRPr sz="10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Question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User_id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Response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Number of Response for each Question?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count(distinct user_id)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Question 1: 500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 2: 475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Question 3: 380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 4: 361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 5: 270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2655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Which Question of the Quiz have a Lower Completion Rate? Why?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46700" y="1201300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Question 1: 500/500 = 100%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Question 2: 475/500 = 95%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Question 3: 380/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475 = 80%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Question 4: 361/380 = 95%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Question 5: 270/361 = 75%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41500"/>
            <a:ext cx="4920900" cy="24269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Question 1 Completion Percentage: 100%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Question 2 Completion Percentage : 95%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Question 3 Completion Percentage : 80%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Question 4 Completion Percentage : 95%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Question 5 Completion Percentage : 75%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fr-FR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Question 5 have the lowest completion rate because </a:t>
            </a:r>
            <a:r>
              <a:rPr lang="fr-FR" sz="1200" dirty="0" err="1"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FR" sz="1200" dirty="0" err="1">
                <a:latin typeface="Roboto"/>
                <a:ea typeface="Roboto"/>
                <a:cs typeface="Roboto"/>
                <a:sym typeface="Roboto"/>
              </a:rPr>
              <a:t>every</a:t>
            </a: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 question, participants </a:t>
            </a:r>
            <a:r>
              <a:rPr lang="fr-FR" sz="1200" dirty="0" err="1">
                <a:latin typeface="Roboto"/>
                <a:ea typeface="Roboto"/>
                <a:cs typeface="Roboto"/>
                <a:sym typeface="Roboto"/>
              </a:rPr>
              <a:t>leave</a:t>
            </a: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FR" sz="1200" dirty="0" err="1">
                <a:latin typeface="Roboto"/>
                <a:ea typeface="Roboto"/>
                <a:cs typeface="Roboto"/>
                <a:sym typeface="Roboto"/>
              </a:rPr>
              <a:t>without</a:t>
            </a: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FR" sz="1200" dirty="0" err="1">
                <a:latin typeface="Roboto"/>
                <a:ea typeface="Roboto"/>
                <a:cs typeface="Roboto"/>
                <a:sym typeface="Roboto"/>
              </a:rPr>
              <a:t>finishing</a:t>
            </a: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fr-FR" sz="1200" dirty="0" err="1">
                <a:latin typeface="Roboto"/>
                <a:ea typeface="Roboto"/>
                <a:cs typeface="Roboto"/>
                <a:sym typeface="Roboto"/>
              </a:rPr>
              <a:t>next</a:t>
            </a: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 questions </a:t>
            </a:r>
            <a:r>
              <a:rPr lang="fr-FR" sz="1200" dirty="0" err="1">
                <a:latin typeface="Roboto"/>
                <a:ea typeface="Roboto"/>
                <a:cs typeface="Roboto"/>
                <a:sym typeface="Roboto"/>
              </a:rPr>
              <a:t>resulting</a:t>
            </a: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 in Question 5 </a:t>
            </a:r>
            <a:r>
              <a:rPr lang="fr-FR" sz="1200" dirty="0" err="1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 the lowest completion rate compared to </a:t>
            </a:r>
            <a:r>
              <a:rPr lang="fr-FR" sz="1200" dirty="0" err="1">
                <a:latin typeface="Roboto"/>
                <a:ea typeface="Roboto"/>
                <a:cs typeface="Roboto"/>
                <a:sym typeface="Roboto"/>
              </a:rPr>
              <a:t>other</a:t>
            </a:r>
            <a:r>
              <a:rPr lang="fr-FR" sz="1200" dirty="0">
                <a:latin typeface="Roboto"/>
                <a:ea typeface="Roboto"/>
                <a:cs typeface="Roboto"/>
                <a:sym typeface="Roboto"/>
              </a:rPr>
              <a:t> questions.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782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818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Are the Column Names?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38350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Quiz: 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ser_id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Style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Fit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Shape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Color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1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Home_Try_On: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User_id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Address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Number_of_pairs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Purchase: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User_id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Product_id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Style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Model_name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Color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Price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	</a:t>
            </a: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7302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Create Table Using Left Join 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B0FB58-B532-4DED-80BC-656802355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80109"/>
              </p:ext>
            </p:extLst>
          </p:nvPr>
        </p:nvGraphicFramePr>
        <p:xfrm>
          <a:off x="345600" y="1130225"/>
          <a:ext cx="4525200" cy="3817503"/>
        </p:xfrm>
        <a:graphic>
          <a:graphicData uri="http://schemas.openxmlformats.org/drawingml/2006/table">
            <a:tbl>
              <a:tblPr/>
              <a:tblGrid>
                <a:gridCol w="2162519">
                  <a:extLst>
                    <a:ext uri="{9D8B030D-6E8A-4147-A177-3AD203B41FA5}">
                      <a16:colId xmlns:a16="http://schemas.microsoft.com/office/drawing/2014/main" val="4100491177"/>
                    </a:ext>
                  </a:extLst>
                </a:gridCol>
                <a:gridCol w="825690">
                  <a:extLst>
                    <a:ext uri="{9D8B030D-6E8A-4147-A177-3AD203B41FA5}">
                      <a16:colId xmlns:a16="http://schemas.microsoft.com/office/drawing/2014/main" val="2111399596"/>
                    </a:ext>
                  </a:extLst>
                </a:gridCol>
                <a:gridCol w="875734">
                  <a:extLst>
                    <a:ext uri="{9D8B030D-6E8A-4147-A177-3AD203B41FA5}">
                      <a16:colId xmlns:a16="http://schemas.microsoft.com/office/drawing/2014/main" val="772870352"/>
                    </a:ext>
                  </a:extLst>
                </a:gridCol>
                <a:gridCol w="661257">
                  <a:extLst>
                    <a:ext uri="{9D8B030D-6E8A-4147-A177-3AD203B41FA5}">
                      <a16:colId xmlns:a16="http://schemas.microsoft.com/office/drawing/2014/main" val="320148386"/>
                    </a:ext>
                  </a:extLst>
                </a:gridCol>
              </a:tblGrid>
              <a:tr h="459513"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292929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215228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85959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630560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59888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828034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656222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962919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901116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364199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18404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23724" marR="23724" marT="11862" marB="11862" anchor="ctr">
                    <a:lnL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4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90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Are Some Actionable Insights for Warby Parker?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Some actionable insights for Warby Parker shows that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does not result in purchase of glasses whether its 3 pairs or 5 pairs of glasses.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068482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488</Words>
  <Application>Microsoft Office PowerPoint</Application>
  <PresentationFormat>On-screen Show (16:9)</PresentationFormat>
  <Paragraphs>130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Roboto Black</vt:lpstr>
      <vt:lpstr>Courier New</vt:lpstr>
      <vt:lpstr>Arial</vt:lpstr>
      <vt:lpstr>Roboto</vt:lpstr>
      <vt:lpstr>Roboto Thin</vt:lpstr>
      <vt:lpstr>Dosis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Liu</dc:creator>
  <cp:lastModifiedBy>Tony Liu</cp:lastModifiedBy>
  <cp:revision>5</cp:revision>
  <dcterms:modified xsi:type="dcterms:W3CDTF">2019-04-28T21:19:39Z</dcterms:modified>
</cp:coreProperties>
</file>